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9" r:id="rId5"/>
    <p:sldId id="282" r:id="rId6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400793" y="304801"/>
            <a:ext cx="2486405" cy="719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64067" y="11430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64067" y="62484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80800" y="1295403"/>
            <a:ext cx="6191999" cy="4643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94358" y="2539174"/>
            <a:ext cx="9003283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 u="sng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 u="sng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400793" y="304801"/>
            <a:ext cx="2486405" cy="719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64067" y="11430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64067" y="62484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 u="sng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400793" y="304801"/>
            <a:ext cx="2486405" cy="719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64067" y="11430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64067" y="62484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 u="sng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400793" y="304801"/>
            <a:ext cx="2486405" cy="719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64067" y="11430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64067" y="62484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 u="sng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400793" y="304801"/>
            <a:ext cx="2486405" cy="719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5062" y="582574"/>
            <a:ext cx="11601874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 u="heavy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8188" y="1777606"/>
            <a:ext cx="10615622" cy="1492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418127" y="6512607"/>
            <a:ext cx="1492884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 u="sng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4067" y="11430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067" y="62484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92782" y="2052879"/>
            <a:ext cx="790638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none" spc="-330" dirty="0">
                <a:solidFill>
                  <a:srgbClr val="AB1F2D"/>
                </a:solidFill>
              </a:rPr>
              <a:t>The </a:t>
            </a:r>
            <a:r>
              <a:rPr sz="4000" u="none" spc="-295" dirty="0">
                <a:solidFill>
                  <a:srgbClr val="AB1F2D"/>
                </a:solidFill>
              </a:rPr>
              <a:t>UK’s </a:t>
            </a:r>
            <a:r>
              <a:rPr sz="4000" u="none" spc="-285" dirty="0">
                <a:solidFill>
                  <a:srgbClr val="AB1F2D"/>
                </a:solidFill>
              </a:rPr>
              <a:t>First </a:t>
            </a:r>
            <a:r>
              <a:rPr sz="4000" u="none" spc="-190" dirty="0">
                <a:solidFill>
                  <a:srgbClr val="AB1F2D"/>
                </a:solidFill>
              </a:rPr>
              <a:t>Urban </a:t>
            </a:r>
            <a:r>
              <a:rPr sz="4000" u="none" spc="-229" dirty="0">
                <a:solidFill>
                  <a:srgbClr val="AB1F2D"/>
                </a:solidFill>
              </a:rPr>
              <a:t>5G</a:t>
            </a:r>
            <a:r>
              <a:rPr sz="4000" u="none" spc="-500" dirty="0">
                <a:solidFill>
                  <a:srgbClr val="AB1F2D"/>
                </a:solidFill>
              </a:rPr>
              <a:t> </a:t>
            </a:r>
            <a:r>
              <a:rPr sz="4000" u="none" spc="-270" dirty="0">
                <a:solidFill>
                  <a:srgbClr val="AB1F2D"/>
                </a:solidFill>
              </a:rPr>
              <a:t>Test-Network</a:t>
            </a:r>
            <a:endParaRPr sz="400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14611" y="3280588"/>
            <a:ext cx="6063615" cy="130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b="1" spc="-145" dirty="0">
                <a:solidFill>
                  <a:srgbClr val="AB1F2D"/>
                </a:solidFill>
                <a:latin typeface="Trebuchet MS"/>
                <a:cs typeface="Trebuchet MS"/>
              </a:rPr>
              <a:t>Dimitra </a:t>
            </a:r>
            <a:r>
              <a:rPr sz="2800" b="1" spc="-155" dirty="0">
                <a:solidFill>
                  <a:srgbClr val="AB1F2D"/>
                </a:solidFill>
                <a:latin typeface="Trebuchet MS"/>
                <a:cs typeface="Trebuchet MS"/>
              </a:rPr>
              <a:t>Simeonidou, University </a:t>
            </a:r>
            <a:r>
              <a:rPr sz="2800" b="1" spc="-120" dirty="0">
                <a:solidFill>
                  <a:srgbClr val="AB1F2D"/>
                </a:solidFill>
                <a:latin typeface="Trebuchet MS"/>
                <a:cs typeface="Trebuchet MS"/>
              </a:rPr>
              <a:t>of</a:t>
            </a:r>
            <a:r>
              <a:rPr sz="2800" b="1" spc="-365" dirty="0">
                <a:solidFill>
                  <a:srgbClr val="AB1F2D"/>
                </a:solidFill>
                <a:latin typeface="Trebuchet MS"/>
                <a:cs typeface="Trebuchet MS"/>
              </a:rPr>
              <a:t> </a:t>
            </a:r>
            <a:r>
              <a:rPr sz="2800" b="1" spc="-140" dirty="0">
                <a:solidFill>
                  <a:srgbClr val="AB1F2D"/>
                </a:solidFill>
                <a:latin typeface="Trebuchet MS"/>
                <a:cs typeface="Trebuchet MS"/>
              </a:rPr>
              <a:t>Bristol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210" dirty="0">
                <a:solidFill>
                  <a:srgbClr val="AB1F2D"/>
                </a:solidFill>
                <a:latin typeface="Trebuchet MS"/>
                <a:cs typeface="Trebuchet MS"/>
              </a:rPr>
              <a:t>January </a:t>
            </a:r>
            <a:r>
              <a:rPr sz="2800" b="1" spc="-220" dirty="0">
                <a:solidFill>
                  <a:srgbClr val="AB1F2D"/>
                </a:solidFill>
                <a:latin typeface="Trebuchet MS"/>
                <a:cs typeface="Trebuchet MS"/>
              </a:rPr>
              <a:t>2018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8772" y="2909850"/>
            <a:ext cx="710945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none" spc="-5" dirty="0">
                <a:solidFill>
                  <a:srgbClr val="AB1F2D"/>
                </a:solidFill>
                <a:latin typeface="Arial"/>
                <a:cs typeface="Arial"/>
              </a:rPr>
              <a:t>Demonstrations </a:t>
            </a:r>
            <a:r>
              <a:rPr sz="4000" u="none" dirty="0">
                <a:solidFill>
                  <a:srgbClr val="AB1F2D"/>
                </a:solidFill>
                <a:latin typeface="Arial"/>
                <a:cs typeface="Arial"/>
              </a:rPr>
              <a:t>&amp; </a:t>
            </a:r>
            <a:r>
              <a:rPr sz="4000" u="none" spc="-5" dirty="0">
                <a:solidFill>
                  <a:srgbClr val="AB1F2D"/>
                </a:solidFill>
                <a:latin typeface="Arial"/>
                <a:cs typeface="Arial"/>
              </a:rPr>
              <a:t>Use</a:t>
            </a:r>
            <a:r>
              <a:rPr sz="4000" u="none" spc="-75" dirty="0">
                <a:solidFill>
                  <a:srgbClr val="AB1F2D"/>
                </a:solidFill>
                <a:latin typeface="Arial"/>
                <a:cs typeface="Arial"/>
              </a:rPr>
              <a:t> </a:t>
            </a:r>
            <a:r>
              <a:rPr sz="4000" u="none" spc="-5" dirty="0">
                <a:solidFill>
                  <a:srgbClr val="AB1F2D"/>
                </a:solidFill>
                <a:latin typeface="Arial"/>
                <a:cs typeface="Arial"/>
              </a:rPr>
              <a:t>Cases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4067" y="62484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0"/>
              </a:spcBef>
              <a:tabLst>
                <a:tab pos="11588750" algn="l"/>
              </a:tabLst>
            </a:pPr>
            <a:r>
              <a:rPr b="0" spc="-340" dirty="0">
                <a:latin typeface="Times New Roman"/>
                <a:cs typeface="Times New Roman"/>
              </a:rPr>
              <a:t> </a:t>
            </a:r>
            <a:r>
              <a:rPr spc="-160" dirty="0"/>
              <a:t>Smart</a:t>
            </a:r>
            <a:r>
              <a:rPr spc="-330" dirty="0"/>
              <a:t> </a:t>
            </a:r>
            <a:r>
              <a:rPr spc="-145" dirty="0"/>
              <a:t>Innovations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14117" y="3691716"/>
            <a:ext cx="1256665" cy="59817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73990" marR="5080" indent="-161925">
              <a:lnSpc>
                <a:spcPct val="102099"/>
              </a:lnSpc>
              <a:spcBef>
                <a:spcPts val="70"/>
              </a:spcBef>
            </a:pPr>
            <a:r>
              <a:rPr sz="1850" spc="-50" dirty="0">
                <a:latin typeface="Trebuchet MS"/>
                <a:cs typeface="Trebuchet MS"/>
              </a:rPr>
              <a:t>A</a:t>
            </a:r>
            <a:r>
              <a:rPr sz="1850" spc="-40" dirty="0">
                <a:latin typeface="Trebuchet MS"/>
                <a:cs typeface="Trebuchet MS"/>
              </a:rPr>
              <a:t>u</a:t>
            </a:r>
            <a:r>
              <a:rPr sz="1850" spc="-145" dirty="0">
                <a:latin typeface="Trebuchet MS"/>
                <a:cs typeface="Trebuchet MS"/>
              </a:rPr>
              <a:t>t</a:t>
            </a:r>
            <a:r>
              <a:rPr sz="1850" spc="-20" dirty="0">
                <a:latin typeface="Trebuchet MS"/>
                <a:cs typeface="Trebuchet MS"/>
              </a:rPr>
              <a:t>o</a:t>
            </a:r>
            <a:r>
              <a:rPr sz="1850" spc="-40" dirty="0">
                <a:latin typeface="Trebuchet MS"/>
                <a:cs typeface="Trebuchet MS"/>
              </a:rPr>
              <a:t>n</a:t>
            </a:r>
            <a:r>
              <a:rPr sz="1850" spc="-20" dirty="0">
                <a:latin typeface="Trebuchet MS"/>
                <a:cs typeface="Trebuchet MS"/>
              </a:rPr>
              <a:t>o</a:t>
            </a:r>
            <a:r>
              <a:rPr sz="1850" spc="-55" dirty="0">
                <a:latin typeface="Trebuchet MS"/>
                <a:cs typeface="Trebuchet MS"/>
              </a:rPr>
              <a:t>m</a:t>
            </a:r>
            <a:r>
              <a:rPr sz="1850" spc="-35" dirty="0">
                <a:latin typeface="Trebuchet MS"/>
                <a:cs typeface="Trebuchet MS"/>
              </a:rPr>
              <a:t>o</a:t>
            </a:r>
            <a:r>
              <a:rPr sz="1850" spc="-40" dirty="0">
                <a:latin typeface="Trebuchet MS"/>
                <a:cs typeface="Trebuchet MS"/>
              </a:rPr>
              <a:t>u</a:t>
            </a:r>
            <a:r>
              <a:rPr sz="1850" spc="-25" dirty="0">
                <a:latin typeface="Trebuchet MS"/>
                <a:cs typeface="Trebuchet MS"/>
              </a:rPr>
              <a:t>s  </a:t>
            </a:r>
            <a:r>
              <a:rPr sz="1850" spc="-100" dirty="0">
                <a:latin typeface="Trebuchet MS"/>
                <a:cs typeface="Trebuchet MS"/>
              </a:rPr>
              <a:t>Transport</a:t>
            </a:r>
            <a:endParaRPr sz="185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94386" y="1375791"/>
            <a:ext cx="3803497" cy="4780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64630" y="1387657"/>
            <a:ext cx="1398270" cy="3098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850" spc="-85" dirty="0">
                <a:latin typeface="Trebuchet MS"/>
                <a:cs typeface="Trebuchet MS"/>
              </a:rPr>
              <a:t>Smart</a:t>
            </a:r>
            <a:r>
              <a:rPr sz="1850" spc="-195" dirty="0">
                <a:latin typeface="Trebuchet MS"/>
                <a:cs typeface="Trebuchet MS"/>
              </a:rPr>
              <a:t> </a:t>
            </a:r>
            <a:r>
              <a:rPr sz="1850" spc="-100" dirty="0">
                <a:latin typeface="Trebuchet MS"/>
                <a:cs typeface="Trebuchet MS"/>
              </a:rPr>
              <a:t>Tourism</a:t>
            </a:r>
            <a:endParaRPr sz="185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62200" y="3664614"/>
            <a:ext cx="3220732" cy="2420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46158" y="3612887"/>
            <a:ext cx="1828164" cy="3098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850" spc="-75" dirty="0">
                <a:latin typeface="Trebuchet MS"/>
                <a:cs typeface="Trebuchet MS"/>
              </a:rPr>
              <a:t>Augmented</a:t>
            </a:r>
            <a:r>
              <a:rPr sz="1850" spc="-155" dirty="0">
                <a:latin typeface="Trebuchet MS"/>
                <a:cs typeface="Trebuchet MS"/>
              </a:rPr>
              <a:t> </a:t>
            </a:r>
            <a:r>
              <a:rPr sz="1850" spc="-114" dirty="0">
                <a:latin typeface="Trebuchet MS"/>
                <a:cs typeface="Trebuchet MS"/>
              </a:rPr>
              <a:t>Reality</a:t>
            </a:r>
            <a:endParaRPr sz="185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62200" y="1378280"/>
            <a:ext cx="3220732" cy="21450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39617" y="1314711"/>
            <a:ext cx="2129155" cy="3022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800" spc="-90" dirty="0">
                <a:solidFill>
                  <a:srgbClr val="FFFFFF"/>
                </a:solidFill>
                <a:latin typeface="Trebuchet MS"/>
                <a:cs typeface="Trebuchet MS"/>
              </a:rPr>
              <a:t>City </a:t>
            </a:r>
            <a:r>
              <a:rPr sz="1800" spc="-70" dirty="0">
                <a:solidFill>
                  <a:srgbClr val="FFFFFF"/>
                </a:solidFill>
                <a:latin typeface="Trebuchet MS"/>
                <a:cs typeface="Trebuchet MS"/>
              </a:rPr>
              <a:t>Data</a:t>
            </a:r>
            <a:r>
              <a:rPr sz="1800" spc="-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Visualisation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38" y="1211780"/>
            <a:ext cx="5789295" cy="4760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-60" dirty="0">
                <a:solidFill>
                  <a:srgbClr val="FF0000"/>
                </a:solidFill>
                <a:latin typeface="Trebuchet MS"/>
                <a:cs typeface="Trebuchet MS"/>
              </a:rPr>
              <a:t>Billennium</a:t>
            </a:r>
            <a:r>
              <a:rPr sz="1650" spc="-1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650" spc="-50" dirty="0">
                <a:solidFill>
                  <a:srgbClr val="FF0000"/>
                </a:solidFill>
                <a:latin typeface="Trebuchet MS"/>
                <a:cs typeface="Trebuchet MS"/>
              </a:rPr>
              <a:t>Square</a:t>
            </a:r>
            <a:endParaRPr sz="16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marR="427355" indent="-342900">
              <a:lnSpc>
                <a:spcPts val="183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45" dirty="0">
                <a:latin typeface="Trebuchet MS"/>
                <a:cs typeface="Trebuchet MS"/>
              </a:rPr>
              <a:t>A </a:t>
            </a:r>
            <a:r>
              <a:rPr sz="1700" spc="-95" dirty="0">
                <a:latin typeface="Trebuchet MS"/>
                <a:cs typeface="Trebuchet MS"/>
              </a:rPr>
              <a:t>visitors’ experience </a:t>
            </a:r>
            <a:r>
              <a:rPr sz="1700" spc="-100" dirty="0">
                <a:latin typeface="Trebuchet MS"/>
                <a:cs typeface="Trebuchet MS"/>
              </a:rPr>
              <a:t>application: </a:t>
            </a:r>
            <a:r>
              <a:rPr sz="1700" spc="-80" dirty="0">
                <a:latin typeface="Trebuchet MS"/>
                <a:cs typeface="Trebuchet MS"/>
              </a:rPr>
              <a:t>to combine </a:t>
            </a:r>
            <a:r>
              <a:rPr sz="1700" spc="-60" dirty="0">
                <a:latin typeface="Trebuchet MS"/>
                <a:cs typeface="Trebuchet MS"/>
              </a:rPr>
              <a:t>5G</a:t>
            </a:r>
            <a:r>
              <a:rPr sz="1700" spc="-400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network  </a:t>
            </a:r>
            <a:r>
              <a:rPr sz="1700" spc="-105" dirty="0">
                <a:latin typeface="Trebuchet MS"/>
                <a:cs typeface="Trebuchet MS"/>
              </a:rPr>
              <a:t>capability </a:t>
            </a:r>
            <a:r>
              <a:rPr sz="1700" spc="-70" dirty="0">
                <a:latin typeface="Trebuchet MS"/>
                <a:cs typeface="Trebuchet MS"/>
              </a:rPr>
              <a:t>and</a:t>
            </a:r>
            <a:r>
              <a:rPr sz="1700" spc="-145" dirty="0">
                <a:latin typeface="Trebuchet MS"/>
                <a:cs typeface="Trebuchet MS"/>
              </a:rPr>
              <a:t> </a:t>
            </a:r>
            <a:r>
              <a:rPr sz="1700" spc="-110" dirty="0">
                <a:latin typeface="Trebuchet MS"/>
                <a:cs typeface="Trebuchet MS"/>
              </a:rPr>
              <a:t>creativity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355600" marR="149225" indent="-342900">
              <a:lnSpc>
                <a:spcPts val="18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45" dirty="0">
                <a:latin typeface="Trebuchet MS"/>
                <a:cs typeface="Trebuchet MS"/>
              </a:rPr>
              <a:t>A</a:t>
            </a:r>
            <a:r>
              <a:rPr sz="1700" spc="-130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theatrical</a:t>
            </a:r>
            <a:r>
              <a:rPr sz="1700" spc="-130" dirty="0">
                <a:latin typeface="Trebuchet MS"/>
                <a:cs typeface="Trebuchet MS"/>
              </a:rPr>
              <a:t> </a:t>
            </a:r>
            <a:r>
              <a:rPr sz="1700" spc="-75" dirty="0">
                <a:latin typeface="Trebuchet MS"/>
                <a:cs typeface="Trebuchet MS"/>
              </a:rPr>
              <a:t>guided</a:t>
            </a:r>
            <a:r>
              <a:rPr sz="1700" spc="-120" dirty="0">
                <a:latin typeface="Trebuchet MS"/>
                <a:cs typeface="Trebuchet MS"/>
              </a:rPr>
              <a:t> </a:t>
            </a:r>
            <a:r>
              <a:rPr sz="1700" spc="-70" dirty="0">
                <a:latin typeface="Trebuchet MS"/>
                <a:cs typeface="Trebuchet MS"/>
              </a:rPr>
              <a:t>tour</a:t>
            </a:r>
            <a:r>
              <a:rPr sz="1700" spc="-125" dirty="0">
                <a:latin typeface="Trebuchet MS"/>
                <a:cs typeface="Trebuchet MS"/>
              </a:rPr>
              <a:t> </a:t>
            </a:r>
            <a:r>
              <a:rPr sz="1700" spc="-75" dirty="0">
                <a:latin typeface="Trebuchet MS"/>
                <a:cs typeface="Trebuchet MS"/>
              </a:rPr>
              <a:t>of</a:t>
            </a:r>
            <a:r>
              <a:rPr sz="1700" spc="-125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the</a:t>
            </a:r>
            <a:r>
              <a:rPr sz="1700" spc="-130" dirty="0">
                <a:latin typeface="Trebuchet MS"/>
                <a:cs typeface="Trebuchet MS"/>
              </a:rPr>
              <a:t> </a:t>
            </a:r>
            <a:r>
              <a:rPr sz="1700" spc="-110" dirty="0">
                <a:latin typeface="Trebuchet MS"/>
                <a:cs typeface="Trebuchet MS"/>
              </a:rPr>
              <a:t>city</a:t>
            </a:r>
            <a:r>
              <a:rPr sz="1700" spc="-125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in</a:t>
            </a:r>
            <a:r>
              <a:rPr sz="1700" spc="-120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the</a:t>
            </a:r>
            <a:r>
              <a:rPr sz="1700" spc="-13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future</a:t>
            </a:r>
            <a:r>
              <a:rPr sz="1700" spc="-130" dirty="0">
                <a:latin typeface="Trebuchet MS"/>
                <a:cs typeface="Trebuchet MS"/>
              </a:rPr>
              <a:t> </a:t>
            </a:r>
            <a:r>
              <a:rPr sz="1700" spc="-80" dirty="0">
                <a:latin typeface="Trebuchet MS"/>
                <a:cs typeface="Trebuchet MS"/>
              </a:rPr>
              <a:t>(utopian</a:t>
            </a:r>
            <a:r>
              <a:rPr sz="1700" spc="-120" dirty="0">
                <a:latin typeface="Trebuchet MS"/>
                <a:cs typeface="Trebuchet MS"/>
              </a:rPr>
              <a:t> </a:t>
            </a:r>
            <a:r>
              <a:rPr sz="1700" spc="-70" dirty="0">
                <a:latin typeface="Trebuchet MS"/>
                <a:cs typeface="Trebuchet MS"/>
              </a:rPr>
              <a:t>and  </a:t>
            </a:r>
            <a:r>
              <a:rPr sz="1700" spc="-85" dirty="0">
                <a:latin typeface="Trebuchet MS"/>
                <a:cs typeface="Trebuchet MS"/>
              </a:rPr>
              <a:t>dystopian)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8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80" dirty="0">
                <a:latin typeface="Trebuchet MS"/>
                <a:cs typeface="Trebuchet MS"/>
              </a:rPr>
              <a:t>Involves </a:t>
            </a:r>
            <a:r>
              <a:rPr sz="1700" spc="-75" dirty="0">
                <a:latin typeface="Trebuchet MS"/>
                <a:cs typeface="Trebuchet MS"/>
              </a:rPr>
              <a:t>an </a:t>
            </a:r>
            <a:r>
              <a:rPr sz="1700" spc="-90" dirty="0">
                <a:latin typeface="Trebuchet MS"/>
                <a:cs typeface="Trebuchet MS"/>
              </a:rPr>
              <a:t>actor </a:t>
            </a:r>
            <a:r>
              <a:rPr sz="1700" spc="-105" dirty="0">
                <a:latin typeface="Trebuchet MS"/>
                <a:cs typeface="Trebuchet MS"/>
              </a:rPr>
              <a:t>telling </a:t>
            </a:r>
            <a:r>
              <a:rPr sz="1700" spc="-95" dirty="0">
                <a:latin typeface="Trebuchet MS"/>
                <a:cs typeface="Trebuchet MS"/>
              </a:rPr>
              <a:t>stories, a </a:t>
            </a:r>
            <a:r>
              <a:rPr sz="1700" spc="-60" dirty="0">
                <a:latin typeface="Trebuchet MS"/>
                <a:cs typeface="Trebuchet MS"/>
              </a:rPr>
              <a:t>group </a:t>
            </a:r>
            <a:r>
              <a:rPr sz="1700" spc="-75" dirty="0">
                <a:latin typeface="Trebuchet MS"/>
                <a:cs typeface="Trebuchet MS"/>
              </a:rPr>
              <a:t>of </a:t>
            </a:r>
            <a:r>
              <a:rPr sz="1700" spc="-90" dirty="0">
                <a:latin typeface="Trebuchet MS"/>
                <a:cs typeface="Trebuchet MS"/>
              </a:rPr>
              <a:t>participants</a:t>
            </a:r>
            <a:r>
              <a:rPr sz="1700" spc="-395" dirty="0">
                <a:latin typeface="Trebuchet MS"/>
                <a:cs typeface="Trebuchet MS"/>
              </a:rPr>
              <a:t> </a:t>
            </a:r>
            <a:r>
              <a:rPr sz="1700" spc="-70" dirty="0">
                <a:latin typeface="Trebuchet MS"/>
                <a:cs typeface="Trebuchet MS"/>
              </a:rPr>
              <a:t>(10-15)  </a:t>
            </a:r>
            <a:r>
              <a:rPr sz="1700" spc="-90" dirty="0">
                <a:latin typeface="Trebuchet MS"/>
                <a:cs typeface="Trebuchet MS"/>
              </a:rPr>
              <a:t>with </a:t>
            </a:r>
            <a:r>
              <a:rPr sz="1700" spc="-65" dirty="0">
                <a:latin typeface="Trebuchet MS"/>
                <a:cs typeface="Trebuchet MS"/>
              </a:rPr>
              <a:t>AR </a:t>
            </a:r>
            <a:r>
              <a:rPr sz="1700" spc="-100" dirty="0">
                <a:latin typeface="Trebuchet MS"/>
                <a:cs typeface="Trebuchet MS"/>
              </a:rPr>
              <a:t>terminals, </a:t>
            </a:r>
            <a:r>
              <a:rPr sz="1700" spc="-70" dirty="0">
                <a:latin typeface="Trebuchet MS"/>
                <a:cs typeface="Trebuchet MS"/>
              </a:rPr>
              <a:t>and an </a:t>
            </a:r>
            <a:r>
              <a:rPr sz="1700" spc="-95" dirty="0">
                <a:latin typeface="Trebuchet MS"/>
                <a:cs typeface="Trebuchet MS"/>
              </a:rPr>
              <a:t>artist</a:t>
            </a:r>
            <a:r>
              <a:rPr sz="1700" spc="-370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illustrator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355600" marR="201930" indent="-342900">
              <a:lnSpc>
                <a:spcPct val="907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95" dirty="0">
                <a:latin typeface="Trebuchet MS"/>
                <a:cs typeface="Trebuchet MS"/>
              </a:rPr>
              <a:t>Collaboratively </a:t>
            </a:r>
            <a:r>
              <a:rPr sz="1700" spc="-85" dirty="0">
                <a:latin typeface="Trebuchet MS"/>
                <a:cs typeface="Trebuchet MS"/>
              </a:rPr>
              <a:t>imagine future </a:t>
            </a:r>
            <a:r>
              <a:rPr sz="1700" spc="-100" dirty="0">
                <a:latin typeface="Trebuchet MS"/>
                <a:cs typeface="Trebuchet MS"/>
              </a:rPr>
              <a:t>architectures, </a:t>
            </a:r>
            <a:r>
              <a:rPr sz="1700" spc="-75" dirty="0">
                <a:latin typeface="Trebuchet MS"/>
                <a:cs typeface="Trebuchet MS"/>
              </a:rPr>
              <a:t>seeing </a:t>
            </a:r>
            <a:r>
              <a:rPr sz="1700" spc="-114" dirty="0">
                <a:latin typeface="Trebuchet MS"/>
                <a:cs typeface="Trebuchet MS"/>
              </a:rPr>
              <a:t>it</a:t>
            </a:r>
            <a:r>
              <a:rPr sz="1700" spc="-355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drawn  </a:t>
            </a:r>
            <a:r>
              <a:rPr sz="1700" spc="-105" dirty="0">
                <a:latin typeface="Trebuchet MS"/>
                <a:cs typeface="Trebuchet MS"/>
              </a:rPr>
              <a:t>real-time </a:t>
            </a:r>
            <a:r>
              <a:rPr sz="1700" spc="-70" dirty="0">
                <a:latin typeface="Trebuchet MS"/>
                <a:cs typeface="Trebuchet MS"/>
              </a:rPr>
              <a:t>and </a:t>
            </a:r>
            <a:r>
              <a:rPr sz="1700" spc="-80" dirty="0">
                <a:latin typeface="Trebuchet MS"/>
                <a:cs typeface="Trebuchet MS"/>
              </a:rPr>
              <a:t>in </a:t>
            </a:r>
            <a:r>
              <a:rPr sz="1700" spc="-105" dirty="0">
                <a:latin typeface="Trebuchet MS"/>
                <a:cs typeface="Trebuchet MS"/>
              </a:rPr>
              <a:t>situ, </a:t>
            </a:r>
            <a:r>
              <a:rPr sz="1700" spc="-60" dirty="0">
                <a:latin typeface="Trebuchet MS"/>
                <a:cs typeface="Trebuchet MS"/>
              </a:rPr>
              <a:t>using </a:t>
            </a:r>
            <a:r>
              <a:rPr sz="1700" spc="-80" dirty="0">
                <a:latin typeface="Trebuchet MS"/>
                <a:cs typeface="Trebuchet MS"/>
              </a:rPr>
              <a:t>augmented </a:t>
            </a:r>
            <a:r>
              <a:rPr sz="1700" spc="-105" dirty="0">
                <a:latin typeface="Trebuchet MS"/>
                <a:cs typeface="Trebuchet MS"/>
              </a:rPr>
              <a:t>reality </a:t>
            </a:r>
            <a:r>
              <a:rPr sz="1700" spc="-70" dirty="0">
                <a:latin typeface="Trebuchet MS"/>
                <a:cs typeface="Trebuchet MS"/>
              </a:rPr>
              <a:t>and </a:t>
            </a:r>
            <a:r>
              <a:rPr sz="1700" spc="-95" dirty="0">
                <a:latin typeface="Trebuchet MS"/>
                <a:cs typeface="Trebuchet MS"/>
              </a:rPr>
              <a:t>spatial  </a:t>
            </a:r>
            <a:r>
              <a:rPr sz="1700" spc="-45" dirty="0">
                <a:latin typeface="Trebuchet MS"/>
                <a:cs typeface="Trebuchet MS"/>
              </a:rPr>
              <a:t>sound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355600" marR="58419" indent="-342900">
              <a:lnSpc>
                <a:spcPts val="18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700" spc="-80" dirty="0">
                <a:latin typeface="Trebuchet MS"/>
                <a:cs typeface="Trebuchet MS"/>
              </a:rPr>
              <a:t>Devices </a:t>
            </a:r>
            <a:r>
              <a:rPr sz="1700" spc="-85" dirty="0">
                <a:latin typeface="Trebuchet MS"/>
                <a:cs typeface="Trebuchet MS"/>
              </a:rPr>
              <a:t>connected </a:t>
            </a:r>
            <a:r>
              <a:rPr sz="1700" spc="-100" dirty="0">
                <a:latin typeface="Trebuchet MS"/>
                <a:cs typeface="Trebuchet MS"/>
              </a:rPr>
              <a:t>via </a:t>
            </a:r>
            <a:r>
              <a:rPr sz="1700" spc="-85" dirty="0">
                <a:latin typeface="Trebuchet MS"/>
                <a:cs typeface="Trebuchet MS"/>
              </a:rPr>
              <a:t>network </a:t>
            </a:r>
            <a:r>
              <a:rPr sz="1700" spc="-80" dirty="0">
                <a:latin typeface="Trebuchet MS"/>
                <a:cs typeface="Trebuchet MS"/>
              </a:rPr>
              <a:t>requiring </a:t>
            </a:r>
            <a:r>
              <a:rPr sz="1700" spc="-85" dirty="0">
                <a:latin typeface="Trebuchet MS"/>
                <a:cs typeface="Trebuchet MS"/>
              </a:rPr>
              <a:t>low </a:t>
            </a:r>
            <a:r>
              <a:rPr sz="1700" spc="-105" dirty="0">
                <a:latin typeface="Trebuchet MS"/>
                <a:cs typeface="Trebuchet MS"/>
              </a:rPr>
              <a:t>latency </a:t>
            </a:r>
            <a:r>
              <a:rPr sz="1700" spc="-70" dirty="0">
                <a:latin typeface="Trebuchet MS"/>
                <a:cs typeface="Trebuchet MS"/>
              </a:rPr>
              <a:t>and  synchronised </a:t>
            </a:r>
            <a:r>
              <a:rPr sz="1700" spc="-95" dirty="0">
                <a:latin typeface="Trebuchet MS"/>
                <a:cs typeface="Trebuchet MS"/>
              </a:rPr>
              <a:t>connectivity </a:t>
            </a:r>
            <a:r>
              <a:rPr sz="1700" spc="-90" dirty="0">
                <a:latin typeface="Trebuchet MS"/>
                <a:cs typeface="Trebuchet MS"/>
              </a:rPr>
              <a:t>between </a:t>
            </a:r>
            <a:r>
              <a:rPr sz="1700" spc="-85" dirty="0">
                <a:latin typeface="Trebuchet MS"/>
                <a:cs typeface="Trebuchet MS"/>
              </a:rPr>
              <a:t>the </a:t>
            </a:r>
            <a:r>
              <a:rPr sz="1700" spc="-100" dirty="0">
                <a:latin typeface="Trebuchet MS"/>
                <a:cs typeface="Trebuchet MS"/>
              </a:rPr>
              <a:t>participants, </a:t>
            </a:r>
            <a:r>
              <a:rPr sz="1700" spc="-85" dirty="0">
                <a:latin typeface="Trebuchet MS"/>
                <a:cs typeface="Trebuchet MS"/>
              </a:rPr>
              <a:t>the</a:t>
            </a:r>
            <a:r>
              <a:rPr sz="1700" spc="-26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actor  </a:t>
            </a:r>
            <a:r>
              <a:rPr sz="1700" spc="-70" dirty="0">
                <a:latin typeface="Trebuchet MS"/>
                <a:cs typeface="Trebuchet MS"/>
              </a:rPr>
              <a:t>and </a:t>
            </a:r>
            <a:r>
              <a:rPr sz="1700" spc="-85" dirty="0">
                <a:latin typeface="Trebuchet MS"/>
                <a:cs typeface="Trebuchet MS"/>
              </a:rPr>
              <a:t>the</a:t>
            </a:r>
            <a:r>
              <a:rPr sz="1700" spc="-185" dirty="0">
                <a:latin typeface="Trebuchet MS"/>
                <a:cs typeface="Trebuchet MS"/>
              </a:rPr>
              <a:t> </a:t>
            </a:r>
            <a:r>
              <a:rPr sz="1700" spc="-120" dirty="0">
                <a:latin typeface="Trebuchet MS"/>
                <a:cs typeface="Trebuchet MS"/>
              </a:rPr>
              <a:t>illustrator.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9203" y="1308963"/>
            <a:ext cx="4298950" cy="9061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96010">
              <a:lnSpc>
                <a:spcPct val="120400"/>
              </a:lnSpc>
              <a:spcBef>
                <a:spcPts val="100"/>
              </a:spcBef>
            </a:pPr>
            <a:r>
              <a:rPr sz="2400" spc="-135" dirty="0">
                <a:latin typeface="Trebuchet MS"/>
                <a:cs typeface="Trebuchet MS"/>
              </a:rPr>
              <a:t>Layered </a:t>
            </a:r>
            <a:r>
              <a:rPr sz="2400" spc="-125" dirty="0">
                <a:latin typeface="Trebuchet MS"/>
                <a:cs typeface="Trebuchet MS"/>
              </a:rPr>
              <a:t>Realities  </a:t>
            </a:r>
            <a:r>
              <a:rPr sz="2400" spc="-90" dirty="0">
                <a:latin typeface="Trebuchet MS"/>
                <a:cs typeface="Trebuchet MS"/>
              </a:rPr>
              <a:t>Network </a:t>
            </a:r>
            <a:r>
              <a:rPr sz="2400" spc="-125" dirty="0">
                <a:latin typeface="Trebuchet MS"/>
                <a:cs typeface="Trebuchet MS"/>
              </a:rPr>
              <a:t>Capability</a:t>
            </a:r>
            <a:r>
              <a:rPr sz="2400" spc="-300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Demonstrators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9740" y="382867"/>
            <a:ext cx="473392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65" dirty="0"/>
              <a:t>Demonstrators </a:t>
            </a:r>
            <a:r>
              <a:rPr u="none" spc="415" dirty="0"/>
              <a:t>–</a:t>
            </a:r>
            <a:r>
              <a:rPr u="none" spc="-515" dirty="0"/>
              <a:t> </a:t>
            </a:r>
            <a:r>
              <a:rPr u="none" spc="-140" dirty="0"/>
              <a:t>Use </a:t>
            </a:r>
            <a:r>
              <a:rPr u="none" spc="-185" dirty="0"/>
              <a:t>Case </a:t>
            </a:r>
            <a:r>
              <a:rPr u="none" spc="-254" dirty="0"/>
              <a:t>1</a:t>
            </a:r>
          </a:p>
        </p:txBody>
      </p:sp>
      <p:sp>
        <p:nvSpPr>
          <p:cNvPr id="5" name="object 5"/>
          <p:cNvSpPr/>
          <p:nvPr/>
        </p:nvSpPr>
        <p:spPr>
          <a:xfrm>
            <a:off x="6788404" y="2352332"/>
            <a:ext cx="5039995" cy="3786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4067" y="11430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067" y="6248400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6" y="1"/>
                </a:lnTo>
              </a:path>
            </a:pathLst>
          </a:custGeom>
          <a:ln w="1905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1346" y="330111"/>
            <a:ext cx="626681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40" dirty="0"/>
              <a:t>Use </a:t>
            </a:r>
            <a:r>
              <a:rPr u="none" spc="-185" dirty="0"/>
              <a:t>Case </a:t>
            </a:r>
            <a:r>
              <a:rPr u="none" spc="-254" dirty="0"/>
              <a:t>4 </a:t>
            </a:r>
            <a:r>
              <a:rPr u="none" spc="-295" dirty="0"/>
              <a:t>: </a:t>
            </a:r>
            <a:r>
              <a:rPr u="none" spc="-190" dirty="0"/>
              <a:t>Public </a:t>
            </a:r>
            <a:r>
              <a:rPr u="none" spc="-185" dirty="0"/>
              <a:t>Safety </a:t>
            </a:r>
            <a:r>
              <a:rPr u="none" spc="-155" dirty="0"/>
              <a:t>utilising</a:t>
            </a:r>
            <a:r>
              <a:rPr u="none" spc="-475" dirty="0"/>
              <a:t> </a:t>
            </a:r>
            <a:r>
              <a:rPr u="none" spc="-185" dirty="0"/>
              <a:t>5G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7341" y="1117959"/>
            <a:ext cx="8308340" cy="502221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1600" spc="-75" dirty="0">
                <a:latin typeface="Trebuchet MS"/>
                <a:cs typeface="Trebuchet MS"/>
              </a:rPr>
              <a:t>Demonstrate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50" dirty="0">
                <a:latin typeface="Trebuchet MS"/>
                <a:cs typeface="Trebuchet MS"/>
              </a:rPr>
              <a:t>how</a:t>
            </a:r>
            <a:r>
              <a:rPr sz="1600" spc="-13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public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safety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can</a:t>
            </a:r>
            <a:r>
              <a:rPr sz="1600" spc="-114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be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improved</a:t>
            </a:r>
            <a:r>
              <a:rPr sz="1600" spc="-110" dirty="0">
                <a:latin typeface="Trebuchet MS"/>
                <a:cs typeface="Trebuchet MS"/>
              </a:rPr>
              <a:t> </a:t>
            </a:r>
            <a:r>
              <a:rPr sz="1600" spc="-60" dirty="0">
                <a:latin typeface="Trebuchet MS"/>
                <a:cs typeface="Trebuchet MS"/>
              </a:rPr>
              <a:t>through</a:t>
            </a:r>
            <a:r>
              <a:rPr sz="1600" spc="-114" dirty="0">
                <a:latin typeface="Trebuchet MS"/>
                <a:cs typeface="Trebuchet MS"/>
              </a:rPr>
              <a:t> </a:t>
            </a:r>
            <a:r>
              <a:rPr sz="1600" spc="-55" dirty="0">
                <a:latin typeface="Trebuchet MS"/>
                <a:cs typeface="Trebuchet MS"/>
              </a:rPr>
              <a:t>5G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by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enabling:</a:t>
            </a:r>
            <a:endParaRPr sz="1600">
              <a:latin typeface="Trebuchet MS"/>
              <a:cs typeface="Trebuchet MS"/>
            </a:endParaRPr>
          </a:p>
          <a:p>
            <a:pPr marL="755650" lvl="1" indent="-28575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80" dirty="0">
                <a:latin typeface="Trebuchet MS"/>
                <a:cs typeface="Trebuchet MS"/>
              </a:rPr>
              <a:t>Robust, mission-critical, interoperable </a:t>
            </a:r>
            <a:r>
              <a:rPr sz="1400" spc="-75" dirty="0">
                <a:latin typeface="Trebuchet MS"/>
                <a:cs typeface="Trebuchet MS"/>
              </a:rPr>
              <a:t>public </a:t>
            </a:r>
            <a:r>
              <a:rPr sz="1400" spc="-90" dirty="0">
                <a:latin typeface="Trebuchet MS"/>
                <a:cs typeface="Trebuchet MS"/>
              </a:rPr>
              <a:t>safety</a:t>
            </a:r>
            <a:r>
              <a:rPr sz="1400" spc="-250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communications</a:t>
            </a:r>
            <a:endParaRPr sz="1400">
              <a:latin typeface="Trebuchet MS"/>
              <a:cs typeface="Trebuchet MS"/>
            </a:endParaRPr>
          </a:p>
          <a:p>
            <a:pPr marL="755650" lvl="1" indent="-28575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100" dirty="0">
                <a:latin typeface="Trebuchet MS"/>
                <a:cs typeface="Trebuchet MS"/>
              </a:rPr>
              <a:t>Effective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and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95" dirty="0">
                <a:latin typeface="Trebuchet MS"/>
                <a:cs typeface="Trebuchet MS"/>
              </a:rPr>
              <a:t>efficient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50" dirty="0">
                <a:latin typeface="Trebuchet MS"/>
                <a:cs typeface="Trebuchet MS"/>
              </a:rPr>
              <a:t>use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of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the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90" dirty="0">
                <a:latin typeface="Trebuchet MS"/>
                <a:cs typeface="Trebuchet MS"/>
              </a:rPr>
              <a:t>available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spectrum</a:t>
            </a:r>
            <a:r>
              <a:rPr sz="1400" spc="-95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(including</a:t>
            </a:r>
            <a:r>
              <a:rPr sz="1400" spc="-90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sharing</a:t>
            </a:r>
            <a:r>
              <a:rPr sz="1400" spc="-95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licensed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and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unlicensed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spectrum)</a:t>
            </a:r>
            <a:endParaRPr sz="1400">
              <a:latin typeface="Trebuchet MS"/>
              <a:cs typeface="Trebuchet MS"/>
            </a:endParaRPr>
          </a:p>
          <a:p>
            <a:pPr marL="755650" lvl="1" indent="-285750">
              <a:lnSpc>
                <a:spcPct val="100000"/>
              </a:lnSpc>
              <a:spcBef>
                <a:spcPts val="355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70" dirty="0">
                <a:latin typeface="Trebuchet MS"/>
                <a:cs typeface="Trebuchet MS"/>
              </a:rPr>
              <a:t>Advanced </a:t>
            </a:r>
            <a:r>
              <a:rPr sz="1400" spc="-50" dirty="0">
                <a:latin typeface="Trebuchet MS"/>
                <a:cs typeface="Trebuchet MS"/>
              </a:rPr>
              <a:t>5G </a:t>
            </a:r>
            <a:r>
              <a:rPr sz="1400" spc="-65" dirty="0">
                <a:latin typeface="Trebuchet MS"/>
                <a:cs typeface="Trebuchet MS"/>
              </a:rPr>
              <a:t>communications technologies </a:t>
            </a:r>
            <a:r>
              <a:rPr sz="1400" spc="-55" dirty="0">
                <a:latin typeface="Trebuchet MS"/>
                <a:cs typeface="Trebuchet MS"/>
              </a:rPr>
              <a:t>such as </a:t>
            </a:r>
            <a:r>
              <a:rPr sz="1400" spc="-65" dirty="0">
                <a:latin typeface="Trebuchet MS"/>
                <a:cs typeface="Trebuchet MS"/>
              </a:rPr>
              <a:t>new </a:t>
            </a:r>
            <a:r>
              <a:rPr sz="1400" spc="-70" dirty="0">
                <a:latin typeface="Trebuchet MS"/>
                <a:cs typeface="Trebuchet MS"/>
              </a:rPr>
              <a:t>radio </a:t>
            </a:r>
            <a:r>
              <a:rPr sz="1400" spc="-60" dirty="0">
                <a:latin typeface="Trebuchet MS"/>
                <a:cs typeface="Trebuchet MS"/>
              </a:rPr>
              <a:t>and </a:t>
            </a:r>
            <a:r>
              <a:rPr sz="1400" spc="-70" dirty="0">
                <a:latin typeface="Trebuchet MS"/>
                <a:cs typeface="Trebuchet MS"/>
              </a:rPr>
              <a:t>network</a:t>
            </a:r>
            <a:r>
              <a:rPr sz="1400" spc="-270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slicing</a:t>
            </a:r>
            <a:endParaRPr sz="14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1600" spc="-95" dirty="0">
                <a:latin typeface="Trebuchet MS"/>
                <a:cs typeface="Trebuchet MS"/>
              </a:rPr>
              <a:t>The </a:t>
            </a:r>
            <a:r>
              <a:rPr sz="1600" spc="-100" dirty="0">
                <a:latin typeface="Trebuchet MS"/>
                <a:cs typeface="Trebuchet MS"/>
              </a:rPr>
              <a:t>expected </a:t>
            </a:r>
            <a:r>
              <a:rPr sz="1600" spc="-85" dirty="0">
                <a:latin typeface="Trebuchet MS"/>
                <a:cs typeface="Trebuchet MS"/>
              </a:rPr>
              <a:t>benefits </a:t>
            </a:r>
            <a:r>
              <a:rPr sz="1600" spc="-75" dirty="0">
                <a:latin typeface="Trebuchet MS"/>
                <a:cs typeface="Trebuchet MS"/>
              </a:rPr>
              <a:t>to </a:t>
            </a:r>
            <a:r>
              <a:rPr sz="1600" spc="-85" dirty="0">
                <a:latin typeface="Trebuchet MS"/>
                <a:cs typeface="Trebuchet MS"/>
              </a:rPr>
              <a:t>public </a:t>
            </a:r>
            <a:r>
              <a:rPr sz="1600" spc="-100" dirty="0">
                <a:latin typeface="Trebuchet MS"/>
                <a:cs typeface="Trebuchet MS"/>
              </a:rPr>
              <a:t>safety </a:t>
            </a:r>
            <a:r>
              <a:rPr sz="1600" spc="-80" dirty="0">
                <a:latin typeface="Trebuchet MS"/>
                <a:cs typeface="Trebuchet MS"/>
              </a:rPr>
              <a:t>from </a:t>
            </a:r>
            <a:r>
              <a:rPr sz="1600" spc="-55" dirty="0">
                <a:latin typeface="Trebuchet MS"/>
                <a:cs typeface="Trebuchet MS"/>
              </a:rPr>
              <a:t>5G</a:t>
            </a:r>
            <a:r>
              <a:rPr sz="1600" spc="-365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include:</a:t>
            </a:r>
            <a:endParaRPr sz="1600">
              <a:latin typeface="Trebuchet MS"/>
              <a:cs typeface="Trebuchet MS"/>
            </a:endParaRPr>
          </a:p>
          <a:p>
            <a:pPr marL="755650" lvl="1" indent="-28575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65" dirty="0">
                <a:latin typeface="Trebuchet MS"/>
                <a:cs typeface="Trebuchet MS"/>
              </a:rPr>
              <a:t>For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the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user: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Appear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ubiquitous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and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85" dirty="0">
                <a:latin typeface="Trebuchet MS"/>
                <a:cs typeface="Trebuchet MS"/>
              </a:rPr>
              <a:t>limitless,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55" dirty="0">
                <a:latin typeface="Trebuchet MS"/>
                <a:cs typeface="Trebuchet MS"/>
              </a:rPr>
              <a:t>Support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emerging</a:t>
            </a:r>
            <a:r>
              <a:rPr sz="1400" spc="-95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applications:</a:t>
            </a:r>
            <a:r>
              <a:rPr sz="1400" spc="-145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Emergency</a:t>
            </a:r>
            <a:r>
              <a:rPr sz="1400" spc="-114" dirty="0">
                <a:latin typeface="Trebuchet MS"/>
                <a:cs typeface="Trebuchet MS"/>
              </a:rPr>
              <a:t> </a:t>
            </a:r>
            <a:r>
              <a:rPr sz="1400" spc="-45" dirty="0">
                <a:latin typeface="Trebuchet MS"/>
                <a:cs typeface="Trebuchet MS"/>
              </a:rPr>
              <a:t>sensor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networks</a:t>
            </a:r>
            <a:endParaRPr sz="1400">
              <a:latin typeface="Trebuchet MS"/>
              <a:cs typeface="Trebuchet MS"/>
            </a:endParaRPr>
          </a:p>
          <a:p>
            <a:pPr marL="755650" marR="79375" lvl="1" indent="-285750">
              <a:lnSpc>
                <a:spcPts val="1670"/>
              </a:lnSpc>
              <a:spcBef>
                <a:spcPts val="415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65" dirty="0">
                <a:latin typeface="Trebuchet MS"/>
                <a:cs typeface="Trebuchet MS"/>
              </a:rPr>
              <a:t>For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Operator: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Higher</a:t>
            </a:r>
            <a:r>
              <a:rPr sz="1400" spc="-95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area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85" dirty="0">
                <a:latin typeface="Trebuchet MS"/>
                <a:cs typeface="Trebuchet MS"/>
              </a:rPr>
              <a:t>capacity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55" dirty="0">
                <a:latin typeface="Trebuchet MS"/>
                <a:cs typeface="Trebuchet MS"/>
              </a:rPr>
              <a:t>(1000x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greater)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40" dirty="0">
                <a:latin typeface="Trebuchet MS"/>
                <a:cs typeface="Trebuchet MS"/>
              </a:rPr>
              <a:t>•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Higher</a:t>
            </a:r>
            <a:r>
              <a:rPr sz="1400" spc="-95" dirty="0">
                <a:latin typeface="Trebuchet MS"/>
                <a:cs typeface="Trebuchet MS"/>
              </a:rPr>
              <a:t> </a:t>
            </a:r>
            <a:r>
              <a:rPr sz="1400" spc="-85" dirty="0">
                <a:latin typeface="Trebuchet MS"/>
                <a:cs typeface="Trebuchet MS"/>
              </a:rPr>
              <a:t>capacity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density</a:t>
            </a:r>
            <a:r>
              <a:rPr sz="1400" spc="-135" dirty="0">
                <a:latin typeface="Trebuchet MS"/>
                <a:cs typeface="Trebuchet MS"/>
              </a:rPr>
              <a:t> </a:t>
            </a:r>
            <a:r>
              <a:rPr sz="1400" spc="-40" dirty="0">
                <a:latin typeface="Trebuchet MS"/>
                <a:cs typeface="Trebuchet MS"/>
              </a:rPr>
              <a:t>•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Higher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connection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density  </a:t>
            </a:r>
            <a:r>
              <a:rPr sz="1400" spc="-75" dirty="0">
                <a:latin typeface="Trebuchet MS"/>
                <a:cs typeface="Trebuchet MS"/>
              </a:rPr>
              <a:t>(~10,000/km2) </a:t>
            </a:r>
            <a:r>
              <a:rPr sz="1400" spc="-40" dirty="0">
                <a:latin typeface="Trebuchet MS"/>
                <a:cs typeface="Trebuchet MS"/>
              </a:rPr>
              <a:t>• </a:t>
            </a:r>
            <a:r>
              <a:rPr sz="1400" spc="-80" dirty="0">
                <a:latin typeface="Trebuchet MS"/>
                <a:cs typeface="Trebuchet MS"/>
              </a:rPr>
              <a:t>Lower </a:t>
            </a:r>
            <a:r>
              <a:rPr sz="1400" spc="-85" dirty="0">
                <a:latin typeface="Trebuchet MS"/>
                <a:cs typeface="Trebuchet MS"/>
              </a:rPr>
              <a:t>latency </a:t>
            </a:r>
            <a:r>
              <a:rPr sz="1400" spc="-75" dirty="0">
                <a:latin typeface="Trebuchet MS"/>
                <a:cs typeface="Trebuchet MS"/>
              </a:rPr>
              <a:t>(ms) </a:t>
            </a:r>
            <a:r>
              <a:rPr sz="1400" spc="-40" dirty="0">
                <a:latin typeface="Trebuchet MS"/>
                <a:cs typeface="Trebuchet MS"/>
              </a:rPr>
              <a:t>• </a:t>
            </a:r>
            <a:r>
              <a:rPr sz="1400" spc="-80" dirty="0">
                <a:latin typeface="Trebuchet MS"/>
                <a:cs typeface="Trebuchet MS"/>
              </a:rPr>
              <a:t>Lower </a:t>
            </a:r>
            <a:r>
              <a:rPr sz="1400" spc="-65" dirty="0">
                <a:latin typeface="Trebuchet MS"/>
                <a:cs typeface="Trebuchet MS"/>
              </a:rPr>
              <a:t>energy </a:t>
            </a:r>
            <a:r>
              <a:rPr sz="1400" spc="-60" dirty="0">
                <a:latin typeface="Trebuchet MS"/>
                <a:cs typeface="Trebuchet MS"/>
              </a:rPr>
              <a:t>consumption </a:t>
            </a:r>
            <a:r>
              <a:rPr sz="1400" spc="-40" dirty="0">
                <a:latin typeface="Trebuchet MS"/>
                <a:cs typeface="Trebuchet MS"/>
              </a:rPr>
              <a:t>• </a:t>
            </a:r>
            <a:r>
              <a:rPr sz="1400" spc="-80" dirty="0">
                <a:latin typeface="Trebuchet MS"/>
                <a:cs typeface="Trebuchet MS"/>
              </a:rPr>
              <a:t>Software-defined</a:t>
            </a:r>
            <a:r>
              <a:rPr sz="1400" spc="-215" dirty="0">
                <a:latin typeface="Trebuchet MS"/>
                <a:cs typeface="Trebuchet MS"/>
              </a:rPr>
              <a:t> </a:t>
            </a:r>
            <a:r>
              <a:rPr sz="1400" spc="-95" dirty="0">
                <a:latin typeface="Trebuchet MS"/>
                <a:cs typeface="Trebuchet MS"/>
              </a:rPr>
              <a:t>flexibility</a:t>
            </a:r>
            <a:endParaRPr sz="14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298450" marR="124460" indent="-285750">
              <a:lnSpc>
                <a:spcPct val="100699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1600" spc="-85" dirty="0">
                <a:latin typeface="Trebuchet MS"/>
                <a:cs typeface="Trebuchet MS"/>
              </a:rPr>
              <a:t>It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will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involve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the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60" dirty="0">
                <a:latin typeface="Trebuchet MS"/>
                <a:cs typeface="Trebuchet MS"/>
              </a:rPr>
              <a:t>Harbour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side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area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of</a:t>
            </a:r>
            <a:r>
              <a:rPr sz="1600" spc="-114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the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Bristol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City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Centre,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an</a:t>
            </a:r>
            <a:r>
              <a:rPr sz="1600" spc="-110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adjacent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area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to</a:t>
            </a:r>
            <a:r>
              <a:rPr sz="1600" spc="-11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the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55" dirty="0">
                <a:latin typeface="Trebuchet MS"/>
                <a:cs typeface="Trebuchet MS"/>
              </a:rPr>
              <a:t>Millennium  </a:t>
            </a:r>
            <a:r>
              <a:rPr sz="1600" spc="-70" dirty="0">
                <a:latin typeface="Trebuchet MS"/>
                <a:cs typeface="Trebuchet MS"/>
              </a:rPr>
              <a:t>Square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where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the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existing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Bristol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55" dirty="0">
                <a:latin typeface="Trebuchet MS"/>
                <a:cs typeface="Trebuchet MS"/>
              </a:rPr>
              <a:t>5G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testbed</a:t>
            </a:r>
            <a:r>
              <a:rPr sz="1600" spc="-114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is</a:t>
            </a:r>
            <a:r>
              <a:rPr sz="1600" spc="-114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currently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located.</a:t>
            </a:r>
            <a:endParaRPr sz="1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1600" spc="-95" dirty="0">
                <a:latin typeface="Trebuchet MS"/>
                <a:cs typeface="Trebuchet MS"/>
              </a:rPr>
              <a:t>The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55" dirty="0">
                <a:latin typeface="Trebuchet MS"/>
                <a:cs typeface="Trebuchet MS"/>
              </a:rPr>
              <a:t>5G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technologies</a:t>
            </a:r>
            <a:r>
              <a:rPr sz="1600" spc="-114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to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be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55" dirty="0">
                <a:latin typeface="Trebuchet MS"/>
                <a:cs typeface="Trebuchet MS"/>
              </a:rPr>
              <a:t>used</a:t>
            </a:r>
            <a:r>
              <a:rPr sz="1600" spc="-114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in</a:t>
            </a:r>
            <a:r>
              <a:rPr sz="1600" spc="-114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the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Safety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45" dirty="0">
                <a:latin typeface="Trebuchet MS"/>
                <a:cs typeface="Trebuchet MS"/>
              </a:rPr>
              <a:t>Use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Case</a:t>
            </a:r>
            <a:r>
              <a:rPr sz="1600" spc="-125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include:</a:t>
            </a:r>
            <a:endParaRPr sz="1600">
              <a:latin typeface="Trebuchet MS"/>
              <a:cs typeface="Trebuchet MS"/>
            </a:endParaRPr>
          </a:p>
          <a:p>
            <a:pPr marL="755650" lvl="1" indent="-28575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60" dirty="0">
                <a:latin typeface="Trebuchet MS"/>
                <a:cs typeface="Trebuchet MS"/>
              </a:rPr>
              <a:t>Millimetre </a:t>
            </a:r>
            <a:r>
              <a:rPr sz="1400" spc="-90" dirty="0">
                <a:latin typeface="Trebuchet MS"/>
                <a:cs typeface="Trebuchet MS"/>
              </a:rPr>
              <a:t>wave </a:t>
            </a:r>
            <a:r>
              <a:rPr sz="1400" spc="-80" dirty="0">
                <a:latin typeface="Trebuchet MS"/>
                <a:cs typeface="Trebuchet MS"/>
              </a:rPr>
              <a:t>backhauling, </a:t>
            </a:r>
            <a:r>
              <a:rPr sz="1200" spc="-40" dirty="0">
                <a:latin typeface="Trebuchet MS"/>
                <a:cs typeface="Trebuchet MS"/>
              </a:rPr>
              <a:t>5G </a:t>
            </a:r>
            <a:r>
              <a:rPr sz="1400" spc="-75" dirty="0">
                <a:latin typeface="Trebuchet MS"/>
                <a:cs typeface="Trebuchet MS"/>
              </a:rPr>
              <a:t>small</a:t>
            </a:r>
            <a:r>
              <a:rPr sz="1400" spc="-320" dirty="0">
                <a:latin typeface="Trebuchet MS"/>
                <a:cs typeface="Trebuchet MS"/>
              </a:rPr>
              <a:t> </a:t>
            </a:r>
            <a:r>
              <a:rPr sz="1400" spc="-100" dirty="0">
                <a:latin typeface="Trebuchet MS"/>
                <a:cs typeface="Trebuchet MS"/>
              </a:rPr>
              <a:t>cells,</a:t>
            </a:r>
            <a:endParaRPr sz="1400">
              <a:latin typeface="Trebuchet MS"/>
              <a:cs typeface="Trebuchet MS"/>
            </a:endParaRPr>
          </a:p>
          <a:p>
            <a:pPr marL="755650" lvl="1" indent="-28575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70" dirty="0">
                <a:latin typeface="Trebuchet MS"/>
                <a:cs typeface="Trebuchet MS"/>
              </a:rPr>
              <a:t>High-density</a:t>
            </a:r>
            <a:r>
              <a:rPr sz="1400" spc="-120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Wi-Fi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network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for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85" dirty="0">
                <a:latin typeface="Trebuchet MS"/>
                <a:cs typeface="Trebuchet MS"/>
              </a:rPr>
              <a:t>off-load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50" dirty="0">
                <a:latin typeface="Trebuchet MS"/>
                <a:cs typeface="Trebuchet MS"/>
              </a:rPr>
              <a:t>5G</a:t>
            </a:r>
            <a:r>
              <a:rPr sz="1400" spc="-114" dirty="0">
                <a:latin typeface="Trebuchet MS"/>
                <a:cs typeface="Trebuchet MS"/>
              </a:rPr>
              <a:t> </a:t>
            </a:r>
            <a:r>
              <a:rPr sz="1400" spc="-100" dirty="0">
                <a:latin typeface="Trebuchet MS"/>
                <a:cs typeface="Trebuchet MS"/>
              </a:rPr>
              <a:t>traffic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and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crowd</a:t>
            </a:r>
            <a:r>
              <a:rPr sz="1400" spc="-114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movement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monitoring,</a:t>
            </a:r>
            <a:endParaRPr sz="1400">
              <a:latin typeface="Trebuchet MS"/>
              <a:cs typeface="Trebuchet MS"/>
            </a:endParaRPr>
          </a:p>
          <a:p>
            <a:pPr marL="755650" lvl="1" indent="-285750">
              <a:lnSpc>
                <a:spcPct val="100000"/>
              </a:lnSpc>
              <a:spcBef>
                <a:spcPts val="355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75" dirty="0">
                <a:latin typeface="Trebuchet MS"/>
                <a:cs typeface="Trebuchet MS"/>
              </a:rPr>
              <a:t>Software </a:t>
            </a:r>
            <a:r>
              <a:rPr sz="1400" spc="-70" dirty="0">
                <a:latin typeface="Trebuchet MS"/>
                <a:cs typeface="Trebuchet MS"/>
              </a:rPr>
              <a:t>Defined Networki</a:t>
            </a:r>
            <a:r>
              <a:rPr sz="1400" spc="-200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Orchestration,</a:t>
            </a:r>
            <a:endParaRPr sz="1400">
              <a:latin typeface="Trebuchet MS"/>
              <a:cs typeface="Trebuchet MS"/>
            </a:endParaRPr>
          </a:p>
          <a:p>
            <a:pPr marL="755650" lvl="1" indent="-28575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755015" algn="l"/>
                <a:tab pos="755650" algn="l"/>
              </a:tabLst>
            </a:pPr>
            <a:r>
              <a:rPr sz="1400" spc="-65" dirty="0">
                <a:latin typeface="Trebuchet MS"/>
                <a:cs typeface="Trebuchet MS"/>
              </a:rPr>
              <a:t>Network</a:t>
            </a:r>
            <a:r>
              <a:rPr sz="1400" spc="-114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slicing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to</a:t>
            </a:r>
            <a:r>
              <a:rPr sz="1400" spc="-114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deliver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tailored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network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services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to</a:t>
            </a:r>
            <a:r>
              <a:rPr sz="1400" spc="-114" dirty="0">
                <a:latin typeface="Trebuchet MS"/>
                <a:cs typeface="Trebuchet MS"/>
              </a:rPr>
              <a:t> </a:t>
            </a:r>
            <a:r>
              <a:rPr sz="1400" spc="-95" dirty="0">
                <a:latin typeface="Trebuchet MS"/>
                <a:cs typeface="Trebuchet MS"/>
              </a:rPr>
              <a:t>different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55" dirty="0">
                <a:latin typeface="Trebuchet MS"/>
                <a:cs typeface="Trebuchet MS"/>
              </a:rPr>
              <a:t>user</a:t>
            </a:r>
            <a:r>
              <a:rPr sz="1400" spc="-105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groups,</a:t>
            </a:r>
            <a:r>
              <a:rPr sz="1400" spc="-90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devices</a:t>
            </a:r>
            <a:r>
              <a:rPr sz="1400" spc="-110" dirty="0">
                <a:latin typeface="Trebuchet MS"/>
                <a:cs typeface="Trebuchet MS"/>
              </a:rPr>
              <a:t> </a:t>
            </a:r>
            <a:r>
              <a:rPr sz="1400" spc="-45" dirty="0">
                <a:latin typeface="Trebuchet MS"/>
                <a:cs typeface="Trebuchet MS"/>
              </a:rPr>
              <a:t>or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applications</a:t>
            </a:r>
            <a:endParaRPr sz="1400">
              <a:latin typeface="Trebuchet MS"/>
              <a:cs typeface="Trebuchet MS"/>
            </a:endParaRPr>
          </a:p>
          <a:p>
            <a:pPr marL="1155700" lvl="2" indent="-2286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1400" spc="-60" dirty="0">
                <a:latin typeface="Trebuchet MS"/>
                <a:cs typeface="Trebuchet MS"/>
              </a:rPr>
              <a:t>On-demand </a:t>
            </a:r>
            <a:r>
              <a:rPr sz="1400" spc="-75" dirty="0">
                <a:latin typeface="Trebuchet MS"/>
                <a:cs typeface="Trebuchet MS"/>
              </a:rPr>
              <a:t>creation </a:t>
            </a:r>
            <a:r>
              <a:rPr sz="1400" spc="-70" dirty="0">
                <a:latin typeface="Trebuchet MS"/>
                <a:cs typeface="Trebuchet MS"/>
              </a:rPr>
              <a:t>of </a:t>
            </a:r>
            <a:r>
              <a:rPr sz="1400" spc="-75" dirty="0">
                <a:latin typeface="Trebuchet MS"/>
                <a:cs typeface="Trebuchet MS"/>
              </a:rPr>
              <a:t>Incident </a:t>
            </a:r>
            <a:r>
              <a:rPr sz="1400" spc="-70" dirty="0">
                <a:latin typeface="Trebuchet MS"/>
                <a:cs typeface="Trebuchet MS"/>
              </a:rPr>
              <a:t>Area wireless</a:t>
            </a:r>
            <a:r>
              <a:rPr sz="1400" spc="-325" dirty="0">
                <a:latin typeface="Trebuchet MS"/>
                <a:cs typeface="Trebuchet MS"/>
              </a:rPr>
              <a:t> </a:t>
            </a:r>
            <a:r>
              <a:rPr sz="1400" spc="-85" dirty="0">
                <a:latin typeface="Trebuchet MS"/>
                <a:cs typeface="Trebuchet MS"/>
              </a:rPr>
              <a:t>network.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763000" y="4648200"/>
            <a:ext cx="3025775" cy="1623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8826" y="1295400"/>
            <a:ext cx="2778759" cy="15627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0" y="2905404"/>
            <a:ext cx="2783585" cy="17427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pc="-5" dirty="0"/>
              <a:t>Smart Internet</a:t>
            </a:r>
            <a:r>
              <a:rPr spc="-75" dirty="0"/>
              <a:t> </a:t>
            </a:r>
            <a:r>
              <a:rPr spc="-5" dirty="0"/>
              <a:t>Lab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351</Words>
  <Application>Microsoft Office PowerPoint</Application>
  <PresentationFormat>Personalizzato</PresentationFormat>
  <Paragraphs>46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Office Theme</vt:lpstr>
      <vt:lpstr>The UK’s First Urban 5G Test-Network</vt:lpstr>
      <vt:lpstr>Demonstrations &amp; Use Cases</vt:lpstr>
      <vt:lpstr> Smart Innovations </vt:lpstr>
      <vt:lpstr>Demonstrators – Use Case 1</vt:lpstr>
      <vt:lpstr>Use Case 4 : Public Safety utilising 5G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Bristol Urban 5G_IET Jan'18</dc:title>
  <dc:creator>Andrea Michelozzi</dc:creator>
  <cp:lastModifiedBy>Utente Windows</cp:lastModifiedBy>
  <cp:revision>6</cp:revision>
  <dcterms:created xsi:type="dcterms:W3CDTF">2018-07-23T10:34:54Z</dcterms:created>
  <dcterms:modified xsi:type="dcterms:W3CDTF">2018-07-23T11:14:04Z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2018-01-21T00:00:00Z</vt:filetime>
  </property>
  <property fmtid="{D5CDD505-2E9C-101B-9397-08002B2CF9AE}" pid="3" name="Creator">
    <vt:lpwstr>PowerPoint</vt:lpwstr>
  </property>
  <property fmtid="{D5CDD505-2E9C-101B-9397-08002B2CF9AE}" pid="4" name="LastSaved">
    <vt:filetime>2018-07-23T00:00:00Z</vt:filetime>
  </property>
</Properties>
</file>